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Bold" charset="1" panose="00000800000000000000"/>
      <p:regular r:id="rId23"/>
    </p:embeddedFont>
    <p:embeddedFont>
      <p:font typeface="Open Sauce" charset="1" panose="000005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HBboWNafM.mp4" Type="http://schemas.openxmlformats.org/officeDocument/2006/relationships/video"/><Relationship Id="rId4" Target="../media/VAHBboWNaf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3450" y="2696608"/>
            <a:ext cx="10910528" cy="33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Hush Hush</a:t>
            </a:r>
          </a:p>
          <a:p>
            <a:pPr algn="l">
              <a:lnSpc>
                <a:spcPts val="13040"/>
              </a:lnSpc>
            </a:pPr>
            <a:r>
              <a:rPr lang="en-US" sz="13040" spc="-782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6696" y="7369021"/>
            <a:ext cx="637260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b="true" sz="1900" spc="19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COURSE: ADVANCED PYTHON</a:t>
            </a:r>
          </a:p>
          <a:p>
            <a:pPr algn="r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7778115"/>
            <a:ext cx="456068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Namrata Bhoyar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Anuj Kamble 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Nihal Pujari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Pramodkumar Shivanna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76325"/>
            <a:ext cx="9411953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9"/>
              </a:lnSpc>
              <a:spcBef>
                <a:spcPct val="0"/>
              </a:spcBef>
            </a:pPr>
            <a:r>
              <a:rPr lang="en-US" b="true" sz="2399" spc="23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Candidate SELECTION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8530" y="874853"/>
            <a:ext cx="11970939" cy="8537293"/>
          </a:xfrm>
          <a:custGeom>
            <a:avLst/>
            <a:gdLst/>
            <a:ahLst/>
            <a:cxnLst/>
            <a:rect r="r" b="b" t="t" l="l"/>
            <a:pathLst>
              <a:path h="8537293" w="11970939">
                <a:moveTo>
                  <a:pt x="0" y="0"/>
                </a:moveTo>
                <a:lnTo>
                  <a:pt x="11970940" y="0"/>
                </a:lnTo>
                <a:lnTo>
                  <a:pt x="11970940" y="8537294"/>
                </a:lnTo>
                <a:lnTo>
                  <a:pt x="0" y="853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6250"/>
            <a:ext cx="18288000" cy="7614470"/>
            <a:chOff x="0" y="0"/>
            <a:chExt cx="1811948" cy="754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754430"/>
            </a:xfrm>
            <a:custGeom>
              <a:avLst/>
              <a:gdLst/>
              <a:ahLst/>
              <a:cxnLst/>
              <a:rect r="r" b="b" t="t" l="l"/>
              <a:pathLst>
                <a:path h="754430" w="1811948">
                  <a:moveTo>
                    <a:pt x="1811948" y="0"/>
                  </a:moveTo>
                  <a:lnTo>
                    <a:pt x="1811948" y="640130"/>
                  </a:lnTo>
                  <a:lnTo>
                    <a:pt x="905974" y="754430"/>
                  </a:lnTo>
                  <a:lnTo>
                    <a:pt x="0" y="640130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687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2395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 Profiling (K-Means k=3)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8481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4917" y="4113212"/>
            <a:ext cx="4238166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enior Developer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025208" y="4113212"/>
            <a:ext cx="4238166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29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olution Architect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4639" y="3273835"/>
            <a:ext cx="30458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86964" y="3273835"/>
            <a:ext cx="474087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B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4312" y="3273835"/>
            <a:ext cx="28705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Cluster 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21256"/>
            <a:ext cx="14307030" cy="30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Second Clustering </a:t>
            </a:r>
          </a:p>
          <a:p>
            <a:pPr algn="just">
              <a:lnSpc>
                <a:spcPts val="4200"/>
              </a:lnSpc>
            </a:pP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We apply K-Means with k = 3 on the tier 2 cluster </a:t>
            </a:r>
          </a:p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Each cluster represents a different pattern of activity 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9637" y="1028700"/>
            <a:ext cx="13108727" cy="8229600"/>
          </a:xfrm>
          <a:custGeom>
            <a:avLst/>
            <a:gdLst/>
            <a:ahLst/>
            <a:cxnLst/>
            <a:rect r="r" b="b" t="t" l="l"/>
            <a:pathLst>
              <a:path h="8229600" w="13108727">
                <a:moveTo>
                  <a:pt x="0" y="0"/>
                </a:moveTo>
                <a:lnTo>
                  <a:pt x="13108726" y="0"/>
                </a:lnTo>
                <a:lnTo>
                  <a:pt x="131087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Scoring Model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23222"/>
            <a:ext cx="16059239" cy="483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odels Used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Random Forest Regressor(Performance Estimate)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Learns patterns in the features and predicts overall candidate strength.</a:t>
            </a:r>
          </a:p>
          <a:p>
            <a:pPr algn="l">
              <a:lnSpc>
                <a:spcPts val="3840"/>
              </a:lnSpc>
            </a:pP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Linear Regression (Profile Fit)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Measures how closely a candidate matches the characteristics of their cluster.</a:t>
            </a: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309" t="0" r="2309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476250"/>
            <a:ext cx="18288000" cy="12134528"/>
            <a:chOff x="0" y="0"/>
            <a:chExt cx="1811948" cy="1202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202271"/>
            </a:xfrm>
            <a:custGeom>
              <a:avLst/>
              <a:gdLst/>
              <a:ahLst/>
              <a:cxnLst/>
              <a:rect r="r" b="b" t="t" l="l"/>
              <a:pathLst>
                <a:path h="1202271" w="1811948">
                  <a:moveTo>
                    <a:pt x="1811948" y="0"/>
                  </a:moveTo>
                  <a:lnTo>
                    <a:pt x="1811948" y="1087971"/>
                  </a:lnTo>
                  <a:lnTo>
                    <a:pt x="905974" y="1202271"/>
                  </a:lnTo>
                  <a:lnTo>
                    <a:pt x="0" y="108797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1135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786938"/>
            <a:ext cx="8115300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spc="-2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Learnings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5967" y="2142539"/>
            <a:ext cx="12045739" cy="32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Multi-source data is messy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Normalization is critical for fairness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Job role assignment can be data-driven</a:t>
            </a:r>
          </a:p>
          <a:p>
            <a:pPr algn="l" marL="582928" indent="-291464" lvl="1">
              <a:lnSpc>
                <a:spcPts val="431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End-to-end system thinking</a:t>
            </a:r>
          </a:p>
          <a:p>
            <a:pPr algn="l">
              <a:lnSpc>
                <a:spcPts val="47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42902"/>
            <a:ext cx="3219551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spc="-2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89356"/>
            <a:ext cx="12045739" cy="235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candidates will receive secure login credentials via email to access the Candidate Portal, where the link to the final coding assessment will be published once available.</a:t>
            </a:r>
          </a:p>
          <a:p>
            <a:pPr algn="l">
              <a:lnSpc>
                <a:spcPts val="475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476250"/>
            <a:ext cx="18288000" cy="12134528"/>
            <a:chOff x="0" y="0"/>
            <a:chExt cx="1811948" cy="1202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202271"/>
            </a:xfrm>
            <a:custGeom>
              <a:avLst/>
              <a:gdLst/>
              <a:ahLst/>
              <a:cxnLst/>
              <a:rect r="r" b="b" t="t" l="l"/>
              <a:pathLst>
                <a:path h="1202271" w="1811948">
                  <a:moveTo>
                    <a:pt x="1811948" y="0"/>
                  </a:moveTo>
                  <a:lnTo>
                    <a:pt x="1811948" y="1087971"/>
                  </a:lnTo>
                  <a:lnTo>
                    <a:pt x="905974" y="1202271"/>
                  </a:lnTo>
                  <a:lnTo>
                    <a:pt x="0" y="108797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1135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367055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2373"/>
            <a:ext cx="12045739" cy="497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eveloped an automated candidate shortlisting system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Combined multi-platform data (GitHub, StackOverflow, Kaggle)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Applied clustering and Machine Learning models to rank candidates</a:t>
            </a:r>
          </a:p>
          <a:p>
            <a:pPr algn="l" marL="582928" indent="-291464" lvl="1">
              <a:lnSpc>
                <a:spcPts val="6749"/>
              </a:lnSpc>
              <a:buFont typeface="Arial"/>
              <a:buChar char="•"/>
            </a:pPr>
            <a:r>
              <a:rPr lang="en-US" sz="26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Performed automatic role assignment (Developer / Senior / Architect)</a:t>
            </a:r>
          </a:p>
          <a:p>
            <a:pPr algn="l">
              <a:lnSpc>
                <a:spcPts val="674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509707"/>
            <a:chOff x="0" y="0"/>
            <a:chExt cx="1840794" cy="11585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0794" cy="1158519"/>
            </a:xfrm>
            <a:custGeom>
              <a:avLst/>
              <a:gdLst/>
              <a:ahLst/>
              <a:cxnLst/>
              <a:rect r="r" b="b" t="t" l="l"/>
              <a:pathLst>
                <a:path h="1158519" w="1840794">
                  <a:moveTo>
                    <a:pt x="1840794" y="0"/>
                  </a:moveTo>
                  <a:lnTo>
                    <a:pt x="1840794" y="1044219"/>
                  </a:lnTo>
                  <a:lnTo>
                    <a:pt x="920397" y="1158519"/>
                  </a:lnTo>
                  <a:lnTo>
                    <a:pt x="0" y="1044219"/>
                  </a:lnTo>
                  <a:lnTo>
                    <a:pt x="0" y="0"/>
                  </a:lnTo>
                  <a:lnTo>
                    <a:pt x="1840794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40794" cy="109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86350" y="4623124"/>
            <a:ext cx="8115300" cy="121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9099" spc="-545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9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18037"/>
            <a:ext cx="10244713" cy="551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Lengthy Application Procedure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Numerous Irrelevant CV’s 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Agency Driven Chaos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Manual Screening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Loss Of Elligible Candidates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Poor Communication</a:t>
            </a: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l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</a:p>
          <a:p>
            <a:pPr algn="ctr">
              <a:lnSpc>
                <a:spcPts val="2514"/>
              </a:lnSpc>
            </a:pPr>
            <a:r>
              <a:rPr lang="en-US" sz="1795">
                <a:solidFill>
                  <a:srgbClr val="331B0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25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3712" y="2200948"/>
            <a:ext cx="486653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DOODLE’S HIRING</a:t>
            </a:r>
            <a:r>
              <a:rPr lang="en-US" b="true" sz="2709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PROCESS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8167"/>
            <a:ext cx="12748086" cy="63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4801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Meet  Hush Hush  Recruiter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30787"/>
            <a:ext cx="7582601" cy="4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Automated Candidate</a:t>
            </a:r>
            <a:r>
              <a:rPr lang="en-US" sz="2709" b="true">
                <a:solidFill>
                  <a:srgbClr val="331B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Selection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656" y="3374304"/>
            <a:ext cx="8092104" cy="187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Discovers Can</a:t>
            </a: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didates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Scores Them Intelligently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Supports Manager Evaluation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Notifies Results Automatically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811948" cy="1019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1948" cy="1019221"/>
            </a:xfrm>
            <a:custGeom>
              <a:avLst/>
              <a:gdLst/>
              <a:ahLst/>
              <a:cxnLst/>
              <a:rect r="r" b="b" t="t" l="l"/>
              <a:pathLst>
                <a:path h="1019221" w="1811948">
                  <a:moveTo>
                    <a:pt x="1811948" y="0"/>
                  </a:moveTo>
                  <a:lnTo>
                    <a:pt x="1811948" y="904921"/>
                  </a:lnTo>
                  <a:lnTo>
                    <a:pt x="905974" y="1019221"/>
                  </a:lnTo>
                  <a:lnTo>
                    <a:pt x="0" y="904921"/>
                  </a:lnTo>
                  <a:lnTo>
                    <a:pt x="0" y="0"/>
                  </a:lnTo>
                  <a:lnTo>
                    <a:pt x="1811948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1948" cy="95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060" y="533400"/>
            <a:ext cx="6106621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Personas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6257" y="2500856"/>
            <a:ext cx="10005221" cy="17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Auto-Discovered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Shortlisted 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Moved Forward  After The Manager’s Decision</a:t>
            </a:r>
          </a:p>
          <a:p>
            <a:pPr algn="ctr">
              <a:lnSpc>
                <a:spcPts val="285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060" y="5433377"/>
            <a:ext cx="5777720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I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dentify Candidates Quickly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Reduce Screening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060" y="7995412"/>
            <a:ext cx="6846156" cy="13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Controls Access</a:t>
            </a:r>
          </a:p>
          <a:p>
            <a:pPr algn="l" marL="585088" indent="-292544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0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onitors Pipeline Performance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8060" y="1741170"/>
            <a:ext cx="4900808" cy="7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</a:t>
            </a:r>
          </a:p>
          <a:p>
            <a:pPr algn="ctr">
              <a:lnSpc>
                <a:spcPts val="276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8060" y="4628609"/>
            <a:ext cx="4238166" cy="44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b="true" sz="2709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Hiring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8060" y="7073646"/>
            <a:ext cx="5451514" cy="92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COO (Chief Operating Officer)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8604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GitHub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API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total_stars 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total_forks</a:t>
            </a:r>
          </a:p>
          <a:p>
            <a:pPr algn="l">
              <a:lnSpc>
                <a:spcPts val="4906"/>
              </a:lnSpc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             commits_12m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978604"/>
            <a:ext cx="8115300" cy="551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StackOverflow </a:t>
            </a:r>
          </a:p>
          <a:p>
            <a:pPr algn="l">
              <a:lnSpc>
                <a:spcPts val="4906"/>
              </a:lnSpc>
            </a:pP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repu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tation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avg_score_per_answer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top_tags → engineered into tags </a:t>
            </a:r>
          </a:p>
          <a:p>
            <a:pPr algn="l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561" y="1028700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1561" y="4209482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6"/>
                </a:lnTo>
                <a:lnTo>
                  <a:pt x="0" y="186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1561" y="7391968"/>
            <a:ext cx="1868037" cy="1868037"/>
          </a:xfrm>
          <a:custGeom>
            <a:avLst/>
            <a:gdLst/>
            <a:ahLst/>
            <a:cxnLst/>
            <a:rect r="r" b="b" t="t" l="l"/>
            <a:pathLst>
              <a:path h="1868037" w="1868037">
                <a:moveTo>
                  <a:pt x="0" y="0"/>
                </a:moveTo>
                <a:lnTo>
                  <a:pt x="1868037" y="0"/>
                </a:lnTo>
                <a:lnTo>
                  <a:pt x="1868037" y="1868037"/>
                </a:lnTo>
                <a:lnTo>
                  <a:pt x="0" y="186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3350"/>
            <a:ext cx="8115300" cy="61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  <a:r>
              <a:rPr lang="en-US" sz="2710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Kaggle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Source: Web scrapping</a:t>
            </a:r>
          </a:p>
          <a:p>
            <a:pPr algn="l" marL="585288" indent="-292644" lvl="1">
              <a:lnSpc>
                <a:spcPts val="4906"/>
              </a:lnSpc>
              <a:buFont typeface="Arial"/>
              <a:buChar char="•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Model features: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Upv</a:t>
            </a: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otes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Usability </a:t>
            </a:r>
          </a:p>
          <a:p>
            <a:pPr algn="l" marL="1170575" indent="-390192" lvl="2">
              <a:lnSpc>
                <a:spcPts val="4906"/>
              </a:lnSpc>
              <a:buFont typeface="Arial"/>
              <a:buChar char="⚬"/>
            </a:pPr>
            <a:r>
              <a:rPr lang="en-US" sz="271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No_of_files </a:t>
            </a: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  <a:p>
            <a:pPr algn="l">
              <a:lnSpc>
                <a:spcPts val="490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23950"/>
            <a:ext cx="8115300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&amp;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52849" y="0"/>
            <a:ext cx="27211218" cy="11530554"/>
            <a:chOff x="0" y="0"/>
            <a:chExt cx="2696047" cy="1142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6047" cy="1142430"/>
            </a:xfrm>
            <a:custGeom>
              <a:avLst/>
              <a:gdLst/>
              <a:ahLst/>
              <a:cxnLst/>
              <a:rect r="r" b="b" t="t" l="l"/>
              <a:pathLst>
                <a:path h="1142430" w="2696047">
                  <a:moveTo>
                    <a:pt x="2696047" y="0"/>
                  </a:moveTo>
                  <a:lnTo>
                    <a:pt x="2696047" y="1028130"/>
                  </a:lnTo>
                  <a:lnTo>
                    <a:pt x="1348023" y="1142430"/>
                  </a:lnTo>
                  <a:lnTo>
                    <a:pt x="0" y="1028130"/>
                  </a:lnTo>
                  <a:lnTo>
                    <a:pt x="0" y="0"/>
                  </a:lnTo>
                  <a:lnTo>
                    <a:pt x="2696047" y="0"/>
                  </a:lnTo>
                  <a:close/>
                </a:path>
              </a:pathLst>
            </a:custGeom>
            <a:solidFill>
              <a:srgbClr val="FAF7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696047" cy="107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77368" y="0"/>
            <a:ext cx="7310632" cy="11418661"/>
          </a:xfrm>
          <a:custGeom>
            <a:avLst/>
            <a:gdLst/>
            <a:ahLst/>
            <a:cxnLst/>
            <a:rect r="r" b="b" t="t" l="l"/>
            <a:pathLst>
              <a:path h="11418661" w="7310632">
                <a:moveTo>
                  <a:pt x="0" y="0"/>
                </a:moveTo>
                <a:lnTo>
                  <a:pt x="7310632" y="0"/>
                </a:lnTo>
                <a:lnTo>
                  <a:pt x="7310632" y="11418661"/>
                </a:lnTo>
                <a:lnTo>
                  <a:pt x="0" y="1141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8" t="0" r="-24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9060" y="453390"/>
            <a:ext cx="8115300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Overview (Pipeline)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98616" y="935208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330452"/>
            <a:ext cx="8900062" cy="792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6"/>
              </a:lnSpc>
            </a:pP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lect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prof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from GitHub, StackOverflow, Kaggle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Extract key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gn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 (s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ars,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put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ion,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pvot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etc.)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Normalize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scale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to m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 platforms comparable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1): split into strong vs weak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ti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(Stage 2): 3 profiles →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Senior Developer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/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Solution Architect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Rank candidates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role using RF + LR s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igna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ls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Hiring Manager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reviews sh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tlist →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Hire / Reject</a:t>
            </a:r>
          </a:p>
          <a:p>
            <a:pPr algn="l" marL="518160" indent="-259080" lvl="1">
              <a:lnSpc>
                <a:spcPts val="5256"/>
              </a:lnSpc>
              <a:buFont typeface="Arial"/>
              <a:buChar char="•"/>
            </a:pP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If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hire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: ac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ate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d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Candidate 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al</a:t>
            </a:r>
            <a:r>
              <a:rPr lang="en-US" sz="240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 access </a:t>
            </a:r>
          </a:p>
          <a:p>
            <a:pPr algn="l">
              <a:lnSpc>
                <a:spcPts val="5256"/>
              </a:lnSpc>
            </a:pPr>
          </a:p>
          <a:p>
            <a:pPr algn="l">
              <a:lnSpc>
                <a:spcPts val="525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0940336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 &amp; Featuring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0428" y="2065641"/>
            <a:ext cx="10196440" cy="8415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Steps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Percentile Normalization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 Scaling (StandardScaler)</a:t>
            </a:r>
          </a:p>
          <a:p>
            <a:pPr algn="l" marL="604518" indent="-302259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Standardizes features so different units become comparable.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Features become directly comparable across platforms and metrics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Reduces bias from very large numbers (e.g., stars, reputation)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98616" y="8984615"/>
            <a:ext cx="456068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36814"/>
            <a:ext cx="9108933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-180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Candidate Tiering (K-Means k=2)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12822"/>
            <a:ext cx="16082135" cy="677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403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</a:t>
            </a: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rpose</a:t>
            </a:r>
          </a:p>
          <a:p>
            <a:pPr algn="l">
              <a:lnSpc>
                <a:spcPts val="3845"/>
              </a:lnSpc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Split the candidate pool into two groups: tier-1 and tier-2 profiles.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Method: K-Means Clustering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K-Means groups candidates based on similarity across normalized features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With k = 2, it forms two natural tiers in the data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  <a:r>
              <a:rPr lang="en-US" b="true" sz="2403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Decision Rule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Only the tier-2 cluster is kept for the next stage</a:t>
            </a:r>
          </a:p>
          <a:p>
            <a:pPr algn="l" marL="518899" indent="-259449" lvl="1">
              <a:lnSpc>
                <a:spcPts val="3845"/>
              </a:lnSpc>
              <a:buFont typeface="Arial"/>
              <a:buChar char="•"/>
            </a:pPr>
            <a:r>
              <a:rPr lang="en-US" sz="2403">
                <a:solidFill>
                  <a:srgbClr val="331B0D"/>
                </a:solidFill>
                <a:latin typeface="Open Sauce"/>
                <a:ea typeface="Open Sauce"/>
                <a:cs typeface="Open Sauce"/>
                <a:sym typeface="Open Sauce"/>
              </a:rPr>
              <a:t>The tier-1 cluster is excluded from further scoring</a:t>
            </a: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  <a:p>
            <a:pPr algn="l">
              <a:lnSpc>
                <a:spcPts val="384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72161"/>
            <a:ext cx="9108933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88" b="true">
                <a:solidFill>
                  <a:srgbClr val="331B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Candidate Clusters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DAHBaIFxLPU</dc:identifier>
  <dcterms:modified xsi:type="dcterms:W3CDTF">2011-08-01T06:04:30Z</dcterms:modified>
  <cp:revision>1</cp:revision>
  <dc:title>White Beige and Brown Simple Minimalist Clean Final Project Presentation</dc:title>
</cp:coreProperties>
</file>